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0"/>
  </p:notesMasterIdLst>
  <p:sldIdLst>
    <p:sldId id="256" r:id="rId4"/>
    <p:sldId id="423" r:id="rId5"/>
    <p:sldId id="264" r:id="rId6"/>
    <p:sldId id="455" r:id="rId7"/>
    <p:sldId id="259" r:id="rId8"/>
    <p:sldId id="449" r:id="rId9"/>
    <p:sldId id="282" r:id="rId10"/>
    <p:sldId id="286" r:id="rId11"/>
    <p:sldId id="452" r:id="rId12"/>
    <p:sldId id="267" r:id="rId13"/>
    <p:sldId id="270" r:id="rId14"/>
    <p:sldId id="281" r:id="rId15"/>
    <p:sldId id="271" r:id="rId16"/>
    <p:sldId id="359" r:id="rId17"/>
    <p:sldId id="468" r:id="rId18"/>
    <p:sldId id="453" r:id="rId19"/>
    <p:sldId id="469" r:id="rId21"/>
    <p:sldId id="454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0fd3174-bcd3-49a9-9b5f-cee27b87b042}">
          <p14:sldIdLst>
            <p14:sldId id="256"/>
            <p14:sldId id="423"/>
            <p14:sldId id="264"/>
            <p14:sldId id="455"/>
            <p14:sldId id="259"/>
            <p14:sldId id="449"/>
            <p14:sldId id="282"/>
            <p14:sldId id="286"/>
            <p14:sldId id="452"/>
            <p14:sldId id="267"/>
            <p14:sldId id="359"/>
            <p14:sldId id="453"/>
            <p14:sldId id="469"/>
            <p14:sldId id="454"/>
            <p14:sldId id="468"/>
            <p14:sldId id="281"/>
            <p14:sldId id="270"/>
            <p14:sldId id="27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236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9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7AE35-D81C-4264-9D43-989E447762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7AAAE-49CC-47FA-87AC-8CB3292EC1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DB98-BAA3-49E9-A1AD-BC0C254A0E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1F6E3-12A5-40E0-853F-78ACE44910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778439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9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C797B-7158-4F69-BD02-C031F729B2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26999-2C89-4B28-9E56-F686DBCFE2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300A7-8BAC-4B4E-B100-6C2474EBB0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C885F-4458-49A7-8C7E-E905CAE17E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10665-B7C3-4C5C-A3B1-EE8E88FCE8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6"/>
            <a:ext cx="7886700" cy="58118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D9D70-3981-4F59-80B3-98D19C55EA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B70B1-C26A-4A7F-9066-898F46F89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D6AFA-3320-4CEB-885F-859B98D1A5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5B607-1AE3-4BD7-8FA2-062F59F247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9C84-5793-441C-B02F-154E33C14E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EBDBB-CF81-48C4-B575-367687F827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FCE78-E1A3-48FB-AF6E-7B2C7BD0AE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2337D-1BD5-49D9-A065-CCDE865D6E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BC5B2-3DDF-4D49-904C-2670D99A00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EA946-3DCE-42FB-92A1-37C09373C3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D831-8027-4BCC-882C-2E3B4F8A75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7193F-F0C3-4027-B764-C4F5103D30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223B0-7EDD-460E-A10E-E3D3E828C5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531B1-022F-423B-89C2-7B344F14E9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58BB-A37C-4A86-A5BE-E9DAD76027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610C6-CC6D-4385-BBD4-B6AD9BC2D4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A9B28-04EF-4CDB-A90A-B3F6312C86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EB415-30AA-4D2F-BBD0-1E0C3D7F97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40127-6C20-49FF-BC28-1E5F218CFB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AE67A-43C5-4F22-821A-65E872031C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E23F5-D1C9-4BCF-96A7-EDE756317F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FA2F1-65A9-4881-9179-B361A0CBB3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DCE5D-0D8A-4532-9433-AFF2374753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AD956-5538-48C1-822D-364A0B16CF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A909-3162-49A5-819E-0E2098375C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74AD3-1531-40E8-9798-55D9F6F35B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09515-B3C6-450B-B59D-C3096229C7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4486D-5766-45E9-9425-2599464F3CD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93898-1370-4979-94E7-BD8969722B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006DD-0652-410D-92AC-49BCED137D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3B7AB-4821-4DAA-AC42-346FAD55173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97E6D-721D-47D4-963F-AEEDE6C526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6AA3D-E38A-4F79-833C-EFF47ED2666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E5CCE-7EFD-445C-A943-9B9B1BF66D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4" Type="http://schemas.openxmlformats.org/officeDocument/2006/relationships/theme" Target="../theme/theme2.xml"/><Relationship Id="rId43" Type="http://schemas.openxmlformats.org/officeDocument/2006/relationships/slideLayout" Target="../slideLayouts/slideLayout55.xml"/><Relationship Id="rId42" Type="http://schemas.openxmlformats.org/officeDocument/2006/relationships/slideLayout" Target="../slideLayouts/slideLayout54.xml"/><Relationship Id="rId41" Type="http://schemas.openxmlformats.org/officeDocument/2006/relationships/slideLayout" Target="../slideLayouts/slideLayout53.xml"/><Relationship Id="rId4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16.xml"/><Relationship Id="rId39" Type="http://schemas.openxmlformats.org/officeDocument/2006/relationships/slideLayout" Target="../slideLayouts/slideLayout51.xml"/><Relationship Id="rId38" Type="http://schemas.openxmlformats.org/officeDocument/2006/relationships/slideLayout" Target="../slideLayouts/slideLayout50.xml"/><Relationship Id="rId37" Type="http://schemas.openxmlformats.org/officeDocument/2006/relationships/slideLayout" Target="../slideLayouts/slideLayout49.xml"/><Relationship Id="rId36" Type="http://schemas.openxmlformats.org/officeDocument/2006/relationships/slideLayout" Target="../slideLayouts/slideLayout48.xml"/><Relationship Id="rId35" Type="http://schemas.openxmlformats.org/officeDocument/2006/relationships/slideLayout" Target="../slideLayouts/slideLayout47.xml"/><Relationship Id="rId34" Type="http://schemas.openxmlformats.org/officeDocument/2006/relationships/slideLayout" Target="../slideLayouts/slideLayout46.xml"/><Relationship Id="rId33" Type="http://schemas.openxmlformats.org/officeDocument/2006/relationships/slideLayout" Target="../slideLayouts/slideLayout45.xml"/><Relationship Id="rId32" Type="http://schemas.openxmlformats.org/officeDocument/2006/relationships/slideLayout" Target="../slideLayouts/slideLayout44.xml"/><Relationship Id="rId31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2.xml"/><Relationship Id="rId3" Type="http://schemas.openxmlformats.org/officeDocument/2006/relationships/slideLayout" Target="../slideLayouts/slideLayout15.xml"/><Relationship Id="rId29" Type="http://schemas.openxmlformats.org/officeDocument/2006/relationships/slideLayout" Target="../slideLayouts/slideLayout41.xml"/><Relationship Id="rId28" Type="http://schemas.openxmlformats.org/officeDocument/2006/relationships/slideLayout" Target="../slideLayouts/slideLayout40.xml"/><Relationship Id="rId27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6165F-076B-454F-BD10-55A4D5B10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04BF0-C28F-4634-8310-755360E986E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6185"/>
            <a:ext cx="7886700" cy="132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6684"/>
            <a:ext cx="7886700" cy="4349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82F288E0-7875-42C4-84C8-98DBBD3BF4D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766DD5C3-66B7-4640-A6EC-50CBE105A91E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508104" y="2130425"/>
            <a:ext cx="2950096" cy="1874639"/>
          </a:xfrm>
        </p:spPr>
        <p:txBody>
          <a:bodyPr>
            <a:normAutofit fontScale="90000"/>
          </a:bodyPr>
          <a:lstStyle/>
          <a:p>
            <a:br>
              <a:rPr lang="en-US" altLang="zh-CN" sz="8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8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</a:t>
            </a:r>
            <a:endParaRPr lang="zh-CN" altLang="en-US" sz="8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4392488" cy="5184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1844824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err="1">
                <a:latin typeface="+mn-ea"/>
              </a:rPr>
              <a:t>z</a:t>
            </a:r>
            <a:r>
              <a:rPr lang="en-US" altLang="zh-CN" sz="6600" dirty="0" err="1" smtClean="0">
                <a:latin typeface="+mn-ea"/>
              </a:rPr>
              <a:t>h</a:t>
            </a:r>
            <a:r>
              <a:rPr lang="zh-CN" altLang="zh-CN" sz="6600" dirty="0" smtClean="0">
                <a:latin typeface="+mn-ea"/>
              </a:rPr>
              <a:t>ī</a:t>
            </a:r>
            <a:r>
              <a:rPr lang="en-US" altLang="zh-CN" sz="6600" dirty="0" smtClean="0">
                <a:latin typeface="+mn-ea"/>
              </a:rPr>
              <a:t> </a:t>
            </a:r>
            <a:r>
              <a:rPr lang="en-US" altLang="zh-CN" sz="6600" dirty="0" err="1" smtClean="0">
                <a:latin typeface="+mn-ea"/>
              </a:rPr>
              <a:t>zh</a:t>
            </a:r>
            <a:r>
              <a:rPr lang="zh-CN" altLang="zh-CN" sz="6600" dirty="0">
                <a:latin typeface="+mn-ea"/>
              </a:rPr>
              <a:t>ū</a:t>
            </a:r>
            <a:endParaRPr lang="zh-CN" altLang="en-US" sz="6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49" y="-99392"/>
            <a:ext cx="6741414" cy="52712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7623" y="2636912"/>
            <a:ext cx="6624737" cy="151216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53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口罩</a:t>
            </a:r>
            <a:r>
              <a:rPr lang="zh-CN" altLang="zh-CN" sz="53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编织店，</a:t>
            </a:r>
            <a:r>
              <a:rPr lang="zh-CN" altLang="zh-CN" sz="53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每位</a:t>
            </a:r>
            <a:br>
              <a:rPr lang="en-US" altLang="zh-CN" sz="53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3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sz="53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顾客</a:t>
            </a:r>
            <a:r>
              <a:rPr lang="zh-CN" altLang="zh-CN" sz="53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只需付一元钱。</a:t>
            </a:r>
            <a:endParaRPr lang="zh-CN" altLang="en-US" sz="53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669" y="3465386"/>
            <a:ext cx="2902540" cy="341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3361347"/>
            <a:ext cx="68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</a:t>
            </a:r>
            <a:r>
              <a:rPr lang="en-US" altLang="zh-CN" sz="3200" dirty="0" err="1">
                <a:solidFill>
                  <a:schemeClr val="bg1"/>
                </a:solidFill>
                <a:latin typeface="+mj-ea"/>
                <a:ea typeface="+mj-ea"/>
              </a:rPr>
              <a:t>ù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7857" y="3361346"/>
            <a:ext cx="1156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bg1"/>
                </a:solidFill>
                <a:latin typeface="+mn-ea"/>
              </a:rPr>
              <a:t>fù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96055" y="1628775"/>
            <a:ext cx="5003800" cy="192151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445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顾客来了</a:t>
            </a:r>
            <a:r>
              <a:rPr lang="en-US" altLang="zh-CN" sz="4445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45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，是一只河马</a:t>
            </a:r>
            <a:r>
              <a:rPr lang="en-US" altLang="zh-CN" sz="4445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45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河马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嘴巴那么大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，口罩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好难织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139952" cy="3672408"/>
          </a:xfrm>
          <a:prstGeom prst="rect">
            <a:avLst/>
          </a:prstGeom>
        </p:spPr>
      </p:pic>
      <p:pic>
        <p:nvPicPr>
          <p:cNvPr id="44036" name="图片 2" descr="图怪兽抠图-15564247152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998" y="1341120"/>
            <a:ext cx="585787" cy="62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图片 1" descr="图怪兽抠图-1556425020923"/>
          <p:cNvPicPr>
            <a:picLocks noChangeAspect="1"/>
          </p:cNvPicPr>
          <p:nvPr/>
        </p:nvPicPr>
        <p:blipFill>
          <a:blip r:embed="rId3"/>
          <a:srcRect b="8977"/>
          <a:stretch>
            <a:fillRect/>
          </a:stretch>
        </p:blipFill>
        <p:spPr>
          <a:xfrm>
            <a:off x="6021705" y="1917065"/>
            <a:ext cx="615950" cy="56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图片 3" descr="稿定设计导出-20190428-2242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388" y="2636838"/>
            <a:ext cx="606425" cy="62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39952" y="1124744"/>
            <a:ext cx="5004048" cy="403244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顾客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，是一只河马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。河马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嘴巴那么大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，口罩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好难织啊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，蜘蛛用了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一整天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的工夫，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终于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织完了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139952" cy="3672408"/>
          </a:xfrm>
          <a:prstGeom prst="rect">
            <a:avLst/>
          </a:prstGeom>
        </p:spPr>
      </p:pic>
      <p:pic>
        <p:nvPicPr>
          <p:cNvPr id="41988" name="图片 2" descr="图怪兽抠图-15564247152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0" y="1288415"/>
            <a:ext cx="588645" cy="62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7" name="图片 1" descr="图怪兽抠图-1556425020923"/>
          <p:cNvPicPr>
            <a:picLocks noChangeAspect="1"/>
          </p:cNvPicPr>
          <p:nvPr/>
        </p:nvPicPr>
        <p:blipFill>
          <a:blip r:embed="rId3"/>
          <a:srcRect b="8977"/>
          <a:stretch>
            <a:fillRect/>
          </a:stretch>
        </p:blipFill>
        <p:spPr>
          <a:xfrm>
            <a:off x="6228080" y="1917065"/>
            <a:ext cx="615950" cy="56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3" descr="稿定设计导出-20190428-2242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335" y="3213100"/>
            <a:ext cx="556260" cy="5816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8" name="图片 4" descr="稿定设计导出-20190428-2247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5878" y="4364990"/>
            <a:ext cx="638175" cy="65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364" y="621199"/>
            <a:ext cx="8579296" cy="2376264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天刚蒙蒙亮，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就早早起来，织啊织，心想：口罩好难织啊！</a:t>
            </a: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中午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＿＿，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心想：口罩好难织啊！</a:t>
            </a:r>
            <a:b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zh-CN" altLang="zh-CN" dirty="0"/>
            </a:b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453125"/>
            <a:ext cx="2902540" cy="341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085" y="2061210"/>
            <a:ext cx="849566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晚上，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＿＿，心想：口罩好难织啊！</a:t>
            </a:r>
            <a:b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2274" y="2996927"/>
            <a:ext cx="8602194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第二天凌晨</a:t>
            </a:r>
            <a:r>
              <a:rPr lang="zh-CN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终于织完了，这时候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已经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＿＿＿，心想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：口罩好难织啊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pic>
        <p:nvPicPr>
          <p:cNvPr id="44038" name="图片 4" descr="稿定设计导出-20190428-2247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628" y="3453130"/>
            <a:ext cx="638175" cy="65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012180" y="116840"/>
            <a:ext cx="1944370" cy="935990"/>
            <a:chOff x="10070" y="22"/>
            <a:chExt cx="3062" cy="1474"/>
          </a:xfrm>
        </p:grpSpPr>
        <p:sp>
          <p:nvSpPr>
            <p:cNvPr id="9" name="云形标注 8"/>
            <p:cNvSpPr/>
            <p:nvPr/>
          </p:nvSpPr>
          <p:spPr>
            <a:xfrm>
              <a:off x="10070" y="22"/>
              <a:ext cx="3062" cy="1474"/>
            </a:xfrm>
            <a:prstGeom prst="cloudCallou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  <a:alpha val="3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524" y="300"/>
              <a:ext cx="255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rgbClr val="FF0000"/>
                  </a:solidFill>
                </a:rPr>
                <a:t>卖什么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012180" y="1812290"/>
            <a:ext cx="1944370" cy="935990"/>
            <a:chOff x="9278" y="2492"/>
            <a:chExt cx="3062" cy="1474"/>
          </a:xfrm>
        </p:grpSpPr>
        <p:sp>
          <p:nvSpPr>
            <p:cNvPr id="17" name="云形标注 16"/>
            <p:cNvSpPr/>
            <p:nvPr/>
          </p:nvSpPr>
          <p:spPr>
            <a:xfrm>
              <a:off x="9278" y="2492"/>
              <a:ext cx="3062" cy="1474"/>
            </a:xfrm>
            <a:prstGeom prst="cloudCallou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  <a:alpha val="3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607" y="2770"/>
              <a:ext cx="255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rgbClr val="FF0000"/>
                  </a:solidFill>
                </a:rPr>
                <a:t>写招牌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48615" y="1052830"/>
            <a:ext cx="8446135" cy="4592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/>
              <a:t>       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蜘蛛决定开一家商店。卖什么呢？就卖口罩吧，因为口罩织起来很简单。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9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于是，蜘蛛在一间小木屋外面挂了一个招牌，上面写着：“口罩编织店，每位顾客只需付一元钱。”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9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9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顾客来了,是一只河马。河马嘴巴那么大,口罩好难织啊,蜘蛛用了一整天的工夫,终于织完了。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-108585" y="3644900"/>
            <a:ext cx="1944370" cy="935990"/>
            <a:chOff x="8936" y="-2020"/>
            <a:chExt cx="3062" cy="1474"/>
          </a:xfrm>
        </p:grpSpPr>
        <p:sp>
          <p:nvSpPr>
            <p:cNvPr id="23" name="云形标注 22"/>
            <p:cNvSpPr/>
            <p:nvPr/>
          </p:nvSpPr>
          <p:spPr>
            <a:xfrm>
              <a:off x="8936" y="-2020"/>
              <a:ext cx="3062" cy="1474"/>
            </a:xfrm>
            <a:prstGeom prst="cloudCallou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  <a:alpha val="3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188" y="-1793"/>
              <a:ext cx="255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rgbClr val="FF0000"/>
                  </a:solidFill>
                </a:rPr>
                <a:t>顾客来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68220" y="5551170"/>
            <a:ext cx="1944370" cy="935990"/>
            <a:chOff x="9553" y="1383"/>
            <a:chExt cx="3062" cy="1474"/>
          </a:xfrm>
        </p:grpSpPr>
        <p:sp>
          <p:nvSpPr>
            <p:cNvPr id="26" name="云形标注 25"/>
            <p:cNvSpPr/>
            <p:nvPr/>
          </p:nvSpPr>
          <p:spPr>
            <a:xfrm>
              <a:off x="9553" y="1383"/>
              <a:ext cx="3062" cy="1474"/>
            </a:xfrm>
            <a:prstGeom prst="cloudCallou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  <a:alpha val="3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006" y="1692"/>
              <a:ext cx="255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rgbClr val="FF0000"/>
                  </a:solidFill>
                </a:rPr>
                <a:t>结果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6588760" y="1612900"/>
            <a:ext cx="1799590" cy="158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81025" y="2261235"/>
            <a:ext cx="3630930" cy="158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2051685" y="3789045"/>
            <a:ext cx="6237605" cy="2984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141345" y="5560695"/>
            <a:ext cx="2150745" cy="285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3996055" y="479742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56100" y="476821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-635" y="981710"/>
          <a:ext cx="9142095" cy="58807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50"/>
                <a:gridCol w="3284855"/>
                <a:gridCol w="3475990"/>
              </a:tblGrid>
              <a:tr h="94488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围巾编织店</a:t>
                      </a:r>
                      <a:endParaRPr lang="en-US" altLang="en-US" sz="2400" b="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袜子编织店</a:t>
                      </a:r>
                      <a:endParaRPr lang="en-US" altLang="en-US" sz="2400" b="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卖什么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还是卖围巾吧，因为围巾织起来很简单。</a:t>
                      </a: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还是卖袜子吧，因为袜子织起来很简单。 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写招牌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围巾编织店，每位顾客只需付一元钱。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袜子编织店，每位顾客只需付一元钱。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86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顾客来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Calibri" panose="020F0502020204030204" charset="0"/>
                          <a:cs typeface="Calibri" panose="020F0502020204030204" charset="0"/>
                        </a:rPr>
                        <a:t>顾客来了，只见身子不见头。蜘蛛向上一看，原来是一只长颈鹿，他的脖子和大树一样高，脑袋从树叶中间露出来，正对着蜘蛛笑呢。</a:t>
                      </a:r>
                      <a:endParaRPr lang="en-US" altLang="en-US" sz="16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蜘蛛看到顾客后，却吓得匆忙跑回网上。原来那位顾客竟是一条四十二只脚的蜈蚣！ 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结果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足足忙了一个星期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Calibri" panose="020F0502020204030204" charset="0"/>
                          <a:cs typeface="Calibri" panose="020F0502020204030204" charset="0"/>
                        </a:rPr>
                        <a:t>匆忙跑回网上</a:t>
                      </a:r>
                      <a:endParaRPr lang="en-US" altLang="en-US" sz="16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54635" y="262890"/>
            <a:ext cx="26720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学习任务单：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17" name="图片 16"/>
          <p:cNvPicPr/>
          <p:nvPr/>
        </p:nvPicPr>
        <p:blipFill>
          <a:blip r:embed="rId2"/>
          <a:stretch>
            <a:fillRect/>
          </a:stretch>
        </p:blipFill>
        <p:spPr>
          <a:xfrm>
            <a:off x="242570" y="1456690"/>
            <a:ext cx="1847215" cy="5426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椭圆 18"/>
          <p:cNvSpPr/>
          <p:nvPr/>
        </p:nvSpPr>
        <p:spPr>
          <a:xfrm>
            <a:off x="395605" y="692785"/>
            <a:ext cx="1734185" cy="9518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结构反复</a:t>
            </a:r>
            <a:endParaRPr lang="zh-CN" altLang="en-US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565" y="908685"/>
            <a:ext cx="2809875" cy="5692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fontAlgn="auto"/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蜘蛛决定开一家商店。卖什么呢？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就卖口罩吧，因为口罩织起来很简单。</a:t>
            </a:r>
            <a:endParaRPr lang="zh-CN" altLang="zh-CN" sz="2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/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于是，蜘蛛在一间小木屋外面挂了一个招牌，上面写着：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口罩编织店，每位顾客只需付一元钱。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zh-CN" sz="2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r>
              <a:rPr lang="en-US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顾客来了，是一只河马。</a:t>
            </a:r>
            <a:r>
              <a:rPr lang="zh-CN" altLang="zh-CN" sz="2000" b="1" spc="133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河马嘴巴那么大</a:t>
            </a:r>
            <a:r>
              <a:rPr lang="zh-CN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，口罩好难织啊，</a:t>
            </a:r>
            <a:endParaRPr lang="zh-CN" altLang="zh-CN" sz="2000" b="1" spc="133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endParaRPr lang="zh-CN" altLang="zh-CN" sz="2000" b="1" spc="133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endParaRPr lang="zh-CN" altLang="zh-CN" sz="2000" b="1" spc="133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endParaRPr lang="zh-CN" altLang="zh-CN" sz="2000" b="1" spc="133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蜘蛛用了一整天的工夫，终于织完了。</a:t>
            </a:r>
            <a:endParaRPr lang="zh-CN" altLang="zh-CN" sz="20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endParaRPr lang="zh-CN" altLang="en-US" sz="2000" b="1"/>
          </a:p>
        </p:txBody>
      </p:sp>
      <p:sp>
        <p:nvSpPr>
          <p:cNvPr id="3" name="文本框 2"/>
          <p:cNvSpPr txBox="1"/>
          <p:nvPr/>
        </p:nvSpPr>
        <p:spPr>
          <a:xfrm>
            <a:off x="2992120" y="908685"/>
            <a:ext cx="3259455" cy="56311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fontAlgn="auto">
              <a:lnSpc>
                <a:spcPct val="100000"/>
              </a:lnSpc>
            </a:pP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晚上，蜘蛛想：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还是卖围巾吧，因为围巾织起来很简单。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第二天，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蜘蛛的招牌换了，上面写着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围巾编织店，每位顾客只需付一元钱。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2000" b="1" spc="133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en-US" altLang="zh-CN" sz="2000" b="1" spc="133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endParaRPr lang="en-US" altLang="zh-CN" sz="2000" b="1" spc="133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顾客来了，</a:t>
            </a:r>
            <a:r>
              <a:rPr lang="zh-CN" altLang="zh-CN" sz="2000" b="1" spc="133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只见身子不见头。蜘蛛向上一看，原来是一只长颈鹿，他的脖子和大树一样高，脑袋从树叶中间露出来，正对着蜘蛛笑。</a:t>
            </a:r>
            <a:endParaRPr lang="zh-CN" altLang="zh-CN" sz="2000" b="1" spc="133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蜘蛛织啊织，足足忙了一个星期，才织完那条长长的围巾。</a:t>
            </a:r>
            <a:endParaRPr lang="zh-CN" altLang="en-US" sz="2000" b="1"/>
          </a:p>
        </p:txBody>
      </p:sp>
      <p:sp>
        <p:nvSpPr>
          <p:cNvPr id="7" name="文本框 6">
            <a:hlinkClick r:id="rId1" action="ppaction://hlinksldjump"/>
          </p:cNvPr>
          <p:cNvSpPr txBox="1"/>
          <p:nvPr/>
        </p:nvSpPr>
        <p:spPr>
          <a:xfrm>
            <a:off x="6286500" y="908685"/>
            <a:ext cx="2698750" cy="5692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fontAlgn="auto">
              <a:lnSpc>
                <a:spcPct val="100000"/>
              </a:lnSpc>
            </a:pP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蜘蛛累得趴在地上，心里想：</a:t>
            </a:r>
            <a:r>
              <a:rPr lang="zh-CN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还是卖袜子吧，因为袜子织起来很简单。</a:t>
            </a:r>
            <a:endParaRPr lang="zh-CN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  <a:sym typeface="+mn-ea"/>
              </a:rPr>
              <a:t>    </a:t>
            </a:r>
            <a:r>
              <a:rPr lang="zh-CN" altLang="en-US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  <a:sym typeface="+mn-ea"/>
              </a:rPr>
              <a:t>第二天，蜘蛛的招牌又换了，上面写着：</a:t>
            </a:r>
            <a:r>
              <a:rPr lang="en-US" altLang="zh-CN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  <a:sym typeface="+mn-ea"/>
              </a:rPr>
              <a:t>“</a:t>
            </a:r>
            <a:r>
              <a:rPr lang="zh-CN" altLang="zh-CN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  <a:sym typeface="+mn-ea"/>
              </a:rPr>
              <a:t>袜子</a:t>
            </a:r>
            <a:r>
              <a:rPr lang="zh-CN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编织店，每位顾客只需付一元钱。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zh-CN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可是，</a:t>
            </a:r>
            <a:r>
              <a:rPr lang="zh-CN" altLang="zh-CN" sz="2000" b="1" spc="133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蜘蛛看到顾客后，却吓得匆忙跑回网上。</a:t>
            </a:r>
            <a:endParaRPr lang="en-US" altLang="zh-CN" sz="2000" b="1" spc="133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spc="133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en-US" altLang="zh-CN" sz="2000" b="1" spc="133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endParaRPr lang="en-US" altLang="zh-CN" sz="2000" b="1" spc="133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endParaRPr lang="en-US" altLang="zh-CN" sz="2000" b="1" spc="133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2000" b="1" spc="133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000" b="1" spc="133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原来那位顾客竟是一条四十二只脚的蜈蚣！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023110" y="1557020"/>
            <a:ext cx="779780" cy="30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71145" y="1844675"/>
            <a:ext cx="2465705" cy="30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06070" y="2204720"/>
            <a:ext cx="824230" cy="15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268595" y="1268730"/>
            <a:ext cx="850900" cy="19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179445" y="1587500"/>
            <a:ext cx="2940050" cy="12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131820" y="1875155"/>
            <a:ext cx="664210" cy="273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956550" y="1583055"/>
            <a:ext cx="777875" cy="30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6356985" y="1903095"/>
            <a:ext cx="2204085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443980" y="2191385"/>
            <a:ext cx="1354455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135505" y="3068955"/>
            <a:ext cx="708025" cy="127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65430" y="3464560"/>
            <a:ext cx="2537460" cy="127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2" idx="1"/>
          </p:cNvCxnSpPr>
          <p:nvPr/>
        </p:nvCxnSpPr>
        <p:spPr>
          <a:xfrm flipV="1">
            <a:off x="202565" y="3747770"/>
            <a:ext cx="1560830" cy="762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356100" y="2809875"/>
            <a:ext cx="1786890" cy="152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179445" y="3133090"/>
            <a:ext cx="2536825" cy="6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019925" y="3154045"/>
            <a:ext cx="1541780" cy="152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56985" y="3429000"/>
            <a:ext cx="2132330" cy="2984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7" idx="1"/>
          </p:cNvCxnSpPr>
          <p:nvPr/>
        </p:nvCxnSpPr>
        <p:spPr>
          <a:xfrm>
            <a:off x="6286500" y="3755390"/>
            <a:ext cx="532130" cy="3365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1496060" y="427799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763395" y="429323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787900" y="456628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500245" y="458152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075555" y="4566285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489700" y="6452870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6804025" y="6452870"/>
            <a:ext cx="76200" cy="869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1331595" y="5877560"/>
            <a:ext cx="1543685" cy="1460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5052060" y="5805170"/>
            <a:ext cx="1067435" cy="1460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060065" y="6165215"/>
            <a:ext cx="995680" cy="1397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8345805" y="4407535"/>
            <a:ext cx="388620" cy="63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6372225" y="4683760"/>
            <a:ext cx="1109980" cy="285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06845" y="91440"/>
            <a:ext cx="2385695" cy="8172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3" grpId="1" animBg="1"/>
      <p:bldP spid="28" grpId="0" bldLvl="0" animBg="1"/>
      <p:bldP spid="28" grpId="1" animBg="1"/>
      <p:bldP spid="29" grpId="0" bldLvl="0" animBg="1"/>
      <p:bldP spid="29" grpId="1" animBg="1"/>
      <p:bldP spid="30" grpId="0" bldLvl="0" animBg="1"/>
      <p:bldP spid="30" grpId="1" animBg="1"/>
      <p:bldP spid="31" grpId="0" bldLvl="0" animBg="1"/>
      <p:bldP spid="31" grpId="1" animBg="1"/>
      <p:bldP spid="32" grpId="0" bldLvl="0" animBg="1"/>
      <p:bldP spid="32" grpId="1" animBg="1"/>
      <p:bldP spid="34" grpId="0" bldLvl="0" animBg="1"/>
      <p:bldP spid="3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635" y="0"/>
          <a:ext cx="9135745" cy="68573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0255"/>
                <a:gridCol w="2527935"/>
                <a:gridCol w="2283460"/>
                <a:gridCol w="2284095"/>
              </a:tblGrid>
              <a:tr h="1203325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围巾编织店</a:t>
                      </a:r>
                      <a:endParaRPr lang="en-US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8C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围巾编织店</a:t>
                      </a:r>
                      <a:endParaRPr lang="en-US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袜子编织店</a:t>
                      </a:r>
                      <a:endParaRPr lang="en-US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45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charset="-122"/>
                          <a:ea typeface="黑体" panose="02010609060101010101" charset="-122"/>
                          <a:cs typeface="宋体" panose="02010600030101010101" pitchFamily="2" charset="-122"/>
                        </a:rPr>
                        <a:t>卖什么</a:t>
                      </a:r>
                      <a:endParaRPr lang="en-US" altLang="en-US" sz="2000" b="0">
                        <a:latin typeface="黑体" panose="02010609060101010101" charset="-122"/>
                        <a:ea typeface="黑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就卖口罩吧，因为口罩织起来很简单。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8C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还是卖围巾吧，因为围巾织起来很简单。</a:t>
                      </a:r>
                      <a:r>
                        <a:rPr 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还是卖袜子吧，因为袜子织起来很简单。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charset="-122"/>
                          <a:ea typeface="黑体" panose="02010609060101010101" charset="-122"/>
                          <a:cs typeface="宋体" panose="02010600030101010101" pitchFamily="2" charset="-122"/>
                        </a:rPr>
                        <a:t>写招牌</a:t>
                      </a:r>
                      <a:endParaRPr lang="en-US" altLang="en-US" sz="2000" b="0">
                        <a:latin typeface="黑体" panose="02010609060101010101" charset="-122"/>
                        <a:ea typeface="黑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“口罩编织店，每位顾客只需付一元钱。”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8C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围巾编织店，每位顾客只需付一元钱。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袜子编织店，每位顾客只需付一元钱。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27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charset="-122"/>
                          <a:ea typeface="黑体" panose="02010609060101010101" charset="-122"/>
                          <a:cs typeface="宋体" panose="02010600030101010101" pitchFamily="2" charset="-122"/>
                        </a:rPr>
                        <a:t>顾客来</a:t>
                      </a:r>
                      <a:endParaRPr lang="en-US" altLang="en-US" sz="2000" b="0">
                        <a:latin typeface="黑体" panose="02010609060101010101" charset="-122"/>
                        <a:ea typeface="黑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顾客来了，是一只河马。河马嘴巴那么大，口罩好难织啊……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8C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顾客来了，只见身子不见头。蜘蛛向上一看，原来是一只长颈鹿，他的脖子和大树一样高，脑袋从树叶中间露出来，正对着蜘蛛笑呢。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蜘蛛看到顾客后，却吓得匆忙跑回网上。原来那位顾客竟是一条四十二只脚的蜈蚣！ 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charset="-122"/>
                          <a:ea typeface="黑体" panose="02010609060101010101" charset="-122"/>
                          <a:cs typeface="宋体" panose="02010600030101010101" pitchFamily="2" charset="-122"/>
                        </a:rPr>
                        <a:t>结果</a:t>
                      </a:r>
                      <a:endParaRPr lang="en-US" altLang="en-US" sz="2000" b="0">
                        <a:latin typeface="黑体" panose="02010609060101010101" charset="-122"/>
                        <a:ea typeface="黑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一整天的工夫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8C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足足忙了一个星期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匆忙跑回网上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635" y="764540"/>
            <a:ext cx="2020570" cy="6118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/>
          <p:nvPr/>
        </p:nvPicPr>
        <p:blipFill>
          <a:blip r:embed="rId3"/>
          <a:stretch>
            <a:fillRect/>
          </a:stretch>
        </p:blipFill>
        <p:spPr>
          <a:xfrm>
            <a:off x="7596505" y="-243205"/>
            <a:ext cx="1990725" cy="12331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椭圆 18"/>
          <p:cNvSpPr/>
          <p:nvPr/>
        </p:nvSpPr>
        <p:spPr>
          <a:xfrm>
            <a:off x="144145" y="-187325"/>
            <a:ext cx="1734185" cy="9518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结构反复</a:t>
            </a:r>
            <a:endParaRPr lang="zh-CN" altLang="en-US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" name="图片 7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19050"/>
            <a:ext cx="9167495" cy="6824345"/>
          </a:xfrm>
          <a:prstGeom prst="rect">
            <a:avLst/>
          </a:prstGeom>
        </p:spPr>
      </p:pic>
      <p:grpSp>
        <p:nvGrpSpPr>
          <p:cNvPr id="48131" name="组合 5"/>
          <p:cNvGrpSpPr/>
          <p:nvPr/>
        </p:nvGrpSpPr>
        <p:grpSpPr>
          <a:xfrm>
            <a:off x="2354263" y="1871345"/>
            <a:ext cx="4457700" cy="3201669"/>
            <a:chOff x="1928813" y="1214438"/>
            <a:chExt cx="5943600" cy="4267200"/>
          </a:xfrm>
        </p:grpSpPr>
        <p:pic>
          <p:nvPicPr>
            <p:cNvPr id="48142" name="Picture 3" descr="田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28813" y="1214438"/>
              <a:ext cx="5943600" cy="42672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43" name="Rectangle 6"/>
            <p:cNvSpPr/>
            <p:nvPr/>
          </p:nvSpPr>
          <p:spPr>
            <a:xfrm>
              <a:off x="2870198" y="1382611"/>
              <a:ext cx="3390900" cy="39980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89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</a:t>
              </a:r>
              <a:endParaRPr lang="zh-CN" altLang="en-US" sz="18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8132" name="图片 1" descr="51miz-E767631-11DB5817"/>
          <p:cNvPicPr>
            <a:picLocks noChangeAspect="1"/>
          </p:cNvPicPr>
          <p:nvPr/>
        </p:nvPicPr>
        <p:blipFill>
          <a:blip r:embed="rId3"/>
          <a:srcRect l="5453" t="10608" r="7072" b="8516"/>
          <a:stretch>
            <a:fillRect/>
          </a:stretch>
        </p:blipFill>
        <p:spPr>
          <a:xfrm>
            <a:off x="1403668" y="692468"/>
            <a:ext cx="1409700" cy="1304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7" name="文本框 6"/>
          <p:cNvSpPr txBox="1"/>
          <p:nvPr/>
        </p:nvSpPr>
        <p:spPr>
          <a:xfrm>
            <a:off x="2988310" y="5073015"/>
            <a:ext cx="2573338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主笔横突出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3258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5813" y="2421255"/>
            <a:ext cx="2120900" cy="5000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3779838" y="1772920"/>
            <a:ext cx="1588" cy="298291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5075873" y="1844675"/>
            <a:ext cx="1588" cy="298291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348355" y="5504180"/>
            <a:ext cx="2075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同字框要稳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7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5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504" y="2064588"/>
            <a:ext cx="8856984" cy="3574211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有一只蜘蛛，每天蹲在网上等着小</a:t>
            </a:r>
            <a:endParaRPr lang="en-US" altLang="zh-CN" sz="40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飞虫落在上面，好寂寞，好无聊啊。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364" y="0"/>
            <a:ext cx="2657636" cy="1818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3924" y="148444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+mj-ea"/>
                <a:ea typeface="+mj-ea"/>
              </a:rPr>
              <a:t>d</a:t>
            </a:r>
            <a:r>
              <a:rPr lang="zh-CN" altLang="zh-CN" sz="4000" dirty="0" smtClean="0">
                <a:latin typeface="+mj-ea"/>
                <a:ea typeface="+mj-ea"/>
              </a:rPr>
              <a:t>ū</a:t>
            </a:r>
            <a:r>
              <a:rPr lang="en-US" altLang="zh-CN" sz="4000" dirty="0" smtClean="0">
                <a:latin typeface="+mj-ea"/>
                <a:ea typeface="+mj-ea"/>
              </a:rPr>
              <a:t>n</a:t>
            </a:r>
            <a:endParaRPr lang="zh-CN" altLang="en-US" sz="40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807" y="285293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+mn-ea"/>
              </a:rPr>
              <a:t>j</a:t>
            </a:r>
            <a:r>
              <a:rPr lang="zh-CN" altLang="zh-CN" sz="4000" dirty="0" smtClean="0">
                <a:latin typeface="+mn-ea"/>
              </a:rPr>
              <a:t>ì</a:t>
            </a:r>
            <a:r>
              <a:rPr lang="en-US" altLang="zh-CN" sz="4000" dirty="0" smtClean="0">
                <a:latin typeface="+mn-ea"/>
              </a:rPr>
              <a:t> m</a:t>
            </a:r>
            <a:r>
              <a:rPr lang="zh-CN" altLang="zh-CN" sz="4000" dirty="0">
                <a:latin typeface="+mn-ea"/>
              </a:rPr>
              <a:t>ò</a:t>
            </a:r>
            <a:endParaRPr lang="zh-CN" altLang="en-US" sz="4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5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504" y="2064588"/>
            <a:ext cx="8856984" cy="3574211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有一只蜘蛛，每天蹲在网上等着小</a:t>
            </a:r>
            <a:endParaRPr lang="en-US" altLang="zh-CN" sz="40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飞虫落在上面，</a:t>
            </a:r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好寂寞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好无聊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啊。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364" y="0"/>
            <a:ext cx="2657636" cy="1818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5235" y="1486535"/>
            <a:ext cx="11728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+mj-ea"/>
                <a:ea typeface="+mj-ea"/>
              </a:rPr>
              <a:t>d</a:t>
            </a:r>
            <a:r>
              <a:rPr lang="zh-CN" altLang="zh-CN" sz="4000" dirty="0" smtClean="0">
                <a:latin typeface="+mj-ea"/>
                <a:ea typeface="+mj-ea"/>
              </a:rPr>
              <a:t>ū</a:t>
            </a:r>
            <a:r>
              <a:rPr lang="en-US" altLang="zh-CN" sz="4000" dirty="0" smtClean="0">
                <a:latin typeface="+mj-ea"/>
                <a:ea typeface="+mj-ea"/>
              </a:rPr>
              <a:t>n</a:t>
            </a:r>
            <a:endParaRPr lang="zh-CN" altLang="en-US" sz="40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285293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+mn-ea"/>
              </a:rPr>
              <a:t>j</a:t>
            </a:r>
            <a:r>
              <a:rPr lang="zh-CN" altLang="zh-CN" sz="4000" dirty="0" smtClean="0">
                <a:latin typeface="+mn-ea"/>
              </a:rPr>
              <a:t>ì</a:t>
            </a:r>
            <a:r>
              <a:rPr lang="en-US" altLang="zh-CN" sz="4000" dirty="0" smtClean="0">
                <a:latin typeface="+mn-ea"/>
              </a:rPr>
              <a:t> m</a:t>
            </a:r>
            <a:r>
              <a:rPr lang="zh-CN" altLang="zh-CN" sz="4000" dirty="0">
                <a:latin typeface="+mn-ea"/>
              </a:rPr>
              <a:t>ò</a:t>
            </a:r>
            <a:endParaRPr lang="zh-CN" altLang="en-US" sz="4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0"/>
            <a:ext cx="9135745" cy="6858635"/>
          </a:xfrm>
          <a:prstGeom prst="rect">
            <a:avLst/>
          </a:prstGeom>
        </p:spPr>
      </p:pic>
      <p:sp>
        <p:nvSpPr>
          <p:cNvPr id="5121" name="标题 5"/>
          <p:cNvSpPr>
            <a:spLocks noGrp="1"/>
          </p:cNvSpPr>
          <p:nvPr>
            <p:ph type="ctrTitle"/>
          </p:nvPr>
        </p:nvSpPr>
        <p:spPr>
          <a:xfrm>
            <a:off x="1935163" y="2184400"/>
            <a:ext cx="3789362" cy="1239838"/>
          </a:xfrm>
        </p:spPr>
        <p:txBody>
          <a:bodyPr vert="horz" wrap="square" lIns="91440" tIns="45720" rIns="91440" bIns="45720" anchor="b" anchorCtr="0"/>
          <a:p>
            <a:pPr defTabSz="685800" eaLnBrk="1" hangingPunct="1">
              <a:buClrTx/>
              <a:buSzTx/>
              <a:buFontTx/>
            </a:pPr>
            <a:r>
              <a:rPr lang="zh-CN" altLang="en-US" sz="6600" b="1" kern="12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蜘蛛   </a:t>
            </a:r>
            <a:endParaRPr lang="zh-CN" altLang="en-US" sz="6600" b="1" kern="1200" dirty="0"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4275" y="2317750"/>
            <a:ext cx="219710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00700" y="1785938"/>
            <a:ext cx="1016635" cy="1561147"/>
            <a:chOff x="8820" y="1462"/>
            <a:chExt cx="1601" cy="2460"/>
          </a:xfrm>
        </p:grpSpPr>
        <p:pic>
          <p:nvPicPr>
            <p:cNvPr id="9231" name="图片 3"/>
            <p:cNvPicPr>
              <a:picLocks noChangeAspect="1"/>
            </p:cNvPicPr>
            <p:nvPr/>
          </p:nvPicPr>
          <p:blipFill>
            <a:blip r:embed="rId2"/>
            <a:srcRect l="2882" t="2003" r="2316" b="1906"/>
            <a:stretch>
              <a:fillRect/>
            </a:stretch>
          </p:blipFill>
          <p:spPr>
            <a:xfrm>
              <a:off x="8820" y="2211"/>
              <a:ext cx="1601" cy="17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2" name="文本框 7"/>
            <p:cNvSpPr txBox="1"/>
            <p:nvPr/>
          </p:nvSpPr>
          <p:spPr>
            <a:xfrm>
              <a:off x="9015" y="1462"/>
              <a:ext cx="1210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diàn</a:t>
              </a:r>
              <a:endPara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1265" name="标题 5"/>
          <p:cNvSpPr>
            <a:spLocks noGrp="1"/>
          </p:cNvSpPr>
          <p:nvPr/>
        </p:nvSpPr>
        <p:spPr>
          <a:xfrm>
            <a:off x="1700213" y="2184400"/>
            <a:ext cx="1089025" cy="12414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algn="ctr" defTabSz="685800" eaLnBrk="1" hangingPunct="1"/>
            <a:r>
              <a:rPr lang="en-US" altLang="zh-CN" sz="6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20.</a:t>
            </a:r>
            <a:r>
              <a:rPr lang="zh-CN" altLang="en-US" sz="6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6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14"/>
          <p:cNvGrpSpPr/>
          <p:nvPr/>
        </p:nvGrpSpPr>
        <p:grpSpPr>
          <a:xfrm>
            <a:off x="3275965" y="3500438"/>
            <a:ext cx="3908425" cy="1943100"/>
            <a:chOff x="1092" y="7022"/>
            <a:chExt cx="6155" cy="3060"/>
          </a:xfrm>
        </p:grpSpPr>
        <p:pic>
          <p:nvPicPr>
            <p:cNvPr id="9229" name="图片 11" descr="图怪兽抠图-155728530339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" y="7022"/>
              <a:ext cx="6155" cy="30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0" name="文本框 4"/>
            <p:cNvSpPr txBox="1"/>
            <p:nvPr/>
          </p:nvSpPr>
          <p:spPr>
            <a:xfrm rot="1560000">
              <a:off x="5428" y="7790"/>
              <a:ext cx="1647" cy="20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12000" baseline="-25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?</a:t>
              </a:r>
              <a:endParaRPr lang="en-US" altLang="zh-CN" sz="12000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自读要求：</a:t>
            </a: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、读准字音，读通句子，难读的地方多读几遍。</a:t>
            </a: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、读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思考：蜘蛛先后开了哪些商店？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来的顾客分别是谁？结果怎样？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60" y="3465386"/>
            <a:ext cx="2902540" cy="341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6642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蜘蛛想卖＿＿＿，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写了招牌后，</a:t>
            </a: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＿＿来了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，结果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＿＿＿＿＿＿＿＿＿＿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b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60" y="3465386"/>
            <a:ext cx="2902540" cy="341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6642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蜘蛛想卖＿＿＿，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写了招牌后，</a:t>
            </a: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＿＿来了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，结果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＿＿＿＿＿＿＿＿＿＿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b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60" y="3465386"/>
            <a:ext cx="2902540" cy="341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940" y="837084"/>
            <a:ext cx="152070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口罩</a:t>
            </a:r>
            <a:endParaRPr lang="zh-CN" altLang="en-US" sz="36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15" y="1772920"/>
            <a:ext cx="15932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河马</a:t>
            </a:r>
            <a:endParaRPr lang="zh-CN" altLang="en-US" sz="36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47720" y="1772920"/>
            <a:ext cx="44119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用了一整天的工夫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" grpId="0"/>
      <p:bldP spid="7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9905" y="908685"/>
            <a:ext cx="8176895" cy="158496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蜘蛛想卖＿＿＿，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写了招牌后，</a:t>
            </a: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＿＿来了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，结果＿＿＿＿＿＿＿＿＿＿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60" y="3465386"/>
            <a:ext cx="2902540" cy="34128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0253" y="2564537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袜子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909" y="3501162"/>
            <a:ext cx="1520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蜈蚣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9750" y="2705735"/>
            <a:ext cx="6888480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蜘蛛想卖＿＿＿，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写了招牌后，</a:t>
            </a:r>
            <a:b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＿＿来了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，结果＿＿＿＿＿＿＿＿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11" name="文本框 10"/>
          <p:cNvSpPr txBox="1"/>
          <p:nvPr/>
        </p:nvSpPr>
        <p:spPr>
          <a:xfrm>
            <a:off x="3491865" y="3500755"/>
            <a:ext cx="30397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匆忙跑回网上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00020" y="548640"/>
            <a:ext cx="11461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围巾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560" y="1484630"/>
            <a:ext cx="1628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长颈鹿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45510" y="1484630"/>
            <a:ext cx="4055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足足忙了一个星期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4" grpId="1"/>
      <p:bldP spid="10" grpId="1"/>
      <p:bldP spid="8" grpId="0"/>
      <p:bldP spid="8" grpId="1"/>
      <p:bldP spid="9" grpId="0"/>
      <p:bldP spid="9" grpId="1"/>
      <p:bldP spid="11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50767"/>
            <a:ext cx="1838842" cy="19666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8012"/>
            <a:ext cx="3041414" cy="1729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60" y="3465386"/>
            <a:ext cx="2902540" cy="34128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9750" y="1412875"/>
            <a:ext cx="78022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买什么呢？就卖口罩吧，因为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＿＿＿＿＿＿＿＿＿＿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b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f258d8df-4e9f-4a81-a23a-5223614ecbd1}"/>
  <p:tag name="TABLE_ENDDRAG_ORIGIN_RECT" val="719*463"/>
  <p:tag name="TABLE_ENDDRAG_RECT" val="0*77*719*463"/>
</p:tagLst>
</file>

<file path=ppt/tags/tag2.xml><?xml version="1.0" encoding="utf-8"?>
<p:tagLst xmlns:p="http://schemas.openxmlformats.org/presentationml/2006/main">
  <p:tag name="KSO_WM_UNIT_TABLE_BEAUTIFY" val="smartTable{a862b565-f3ca-4425-b064-881715bd707a}"/>
  <p:tag name="TABLE_ENDDRAG_ORIGIN_RECT" val="719*539"/>
  <p:tag name="TABLE_ENDDRAG_RECT" val="0*0*719*53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1712</Words>
  <Application>WPS 演示</Application>
  <PresentationFormat>全屏显示(4:3)</PresentationFormat>
  <Paragraphs>200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Calibri Light</vt:lpstr>
      <vt:lpstr>楷体</vt:lpstr>
      <vt:lpstr>华文细黑</vt:lpstr>
      <vt:lpstr>Times New Roman</vt:lpstr>
      <vt:lpstr>微软雅黑</vt:lpstr>
      <vt:lpstr>Arial Unicode MS</vt:lpstr>
      <vt:lpstr>Calibri</vt:lpstr>
      <vt:lpstr>黑体</vt:lpstr>
      <vt:lpstr>Office 主题​​</vt:lpstr>
      <vt:lpstr>自定义设计方案</vt:lpstr>
      <vt:lpstr> 蜘蛛</vt:lpstr>
      <vt:lpstr> </vt:lpstr>
      <vt:lpstr> </vt:lpstr>
      <vt:lpstr>蜘蛛   </vt:lpstr>
      <vt:lpstr>自读要求： 1、读准字音，读通句子，难读的地方多读几遍。 2、读后思考：蜘蛛先后开了哪些商店？来的顾客分别是谁？结果怎样？</vt:lpstr>
      <vt:lpstr>   蜘蛛想卖＿＿＿，写了招牌后，  ＿＿来了，结果＿＿＿＿＿＿＿＿＿＿  。  </vt:lpstr>
      <vt:lpstr>   蜘蛛想卖＿＿＿，写了招牌后，  ＿＿来了，结果＿＿＿＿＿＿＿＿＿＿ 。  </vt:lpstr>
      <vt:lpstr>  蜘蛛想卖＿＿＿，写了招牌后，  ＿＿来了，结果＿＿＿＿＿＿＿＿＿＿ 。  </vt:lpstr>
      <vt:lpstr>PowerPoint 演示文稿</vt:lpstr>
      <vt:lpstr>   口罩编织店，每位  顾客只需付一元钱。</vt:lpstr>
      <vt:lpstr>     顾客来了，是一只河马。河马嘴巴那么大，口罩好难织啊……</vt:lpstr>
      <vt:lpstr>     顾客来了，是一只河马。河马嘴巴那么大，口罩好难织啊，蜘蛛用了一整天的工夫，终于织完了。</vt:lpstr>
      <vt:lpstr>天刚蒙蒙亮，蜘蛛就早早起来，织啊织，心想：口罩好难织啊！ 中午，蜘蛛_＿＿__＿_＿＿，心想：口罩好难织啊！ 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154</cp:revision>
  <dcterms:created xsi:type="dcterms:W3CDTF">2019-03-04T11:55:00Z</dcterms:created>
  <dcterms:modified xsi:type="dcterms:W3CDTF">2021-05-20T06:15:59Z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53F953F30F1840FABE50ABC0988173DF</vt:lpwstr>
  </property>
  <property fmtid="{D5CDD505-2E9C-101B-9397-08002B2CF9AE}" pid="3" name="KSOProductBuildVer">
    <vt:lpwstr>2052-11.1.0.10495</vt:lpwstr>
  </property>
</Properties>
</file>